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76" r:id="rId4"/>
    <p:sldId id="273" r:id="rId5"/>
    <p:sldId id="275" r:id="rId6"/>
    <p:sldId id="274" r:id="rId7"/>
    <p:sldId id="259" r:id="rId8"/>
    <p:sldId id="258" r:id="rId9"/>
    <p:sldId id="272" r:id="rId10"/>
    <p:sldId id="261" r:id="rId11"/>
    <p:sldId id="264" r:id="rId12"/>
    <p:sldId id="267" r:id="rId13"/>
    <p:sldId id="265" r:id="rId14"/>
    <p:sldId id="271" r:id="rId15"/>
    <p:sldId id="277" r:id="rId16"/>
    <p:sldId id="279" r:id="rId17"/>
    <p:sldId id="280" r:id="rId18"/>
    <p:sldId id="281" r:id="rId19"/>
    <p:sldId id="268" r:id="rId20"/>
    <p:sldId id="284" r:id="rId21"/>
    <p:sldId id="270" r:id="rId22"/>
    <p:sldId id="282" r:id="rId23"/>
    <p:sldId id="283" r:id="rId24"/>
    <p:sldId id="269" r:id="rId2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5" d="100"/>
          <a:sy n="105"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75389FA-4B33-4D9A-9A34-C01F7BF81A72}" type="datetimeFigureOut">
              <a:rPr lang="en-US" smtClean="0"/>
              <a:t>4/21/2019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7DD32B5-BE67-4195-8F64-7D1F0ADC8067}" type="slidenum">
              <a:rPr lang="en-US" smtClean="0"/>
              <a:t>‹#›</a:t>
            </a:fld>
            <a:endParaRPr lang="en-US"/>
          </a:p>
        </p:txBody>
      </p:sp>
    </p:spTree>
    <p:extLst>
      <p:ext uri="{BB962C8B-B14F-4D97-AF65-F5344CB8AC3E}">
        <p14:creationId xmlns:p14="http://schemas.microsoft.com/office/powerpoint/2010/main" val="327358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651C-5F2F-4FA4-9CB5-910F3B23201D}"/>
              </a:ext>
            </a:extLst>
          </p:cNvPr>
          <p:cNvSpPr>
            <a:spLocks noGrp="1"/>
          </p:cNvSpPr>
          <p:nvPr>
            <p:ph type="ctrTitle"/>
          </p:nvPr>
        </p:nvSpPr>
        <p:spPr/>
        <p:txBody>
          <a:bodyPr/>
          <a:lstStyle/>
          <a:p>
            <a:r>
              <a:rPr lang="en-US" dirty="0"/>
              <a:t>Climate vs. Nihilism</a:t>
            </a:r>
          </a:p>
        </p:txBody>
      </p:sp>
      <p:sp>
        <p:nvSpPr>
          <p:cNvPr id="3" name="Subtitle 2">
            <a:extLst>
              <a:ext uri="{FF2B5EF4-FFF2-40B4-BE49-F238E27FC236}">
                <a16:creationId xmlns:a16="http://schemas.microsoft.com/office/drawing/2014/main" id="{1912C247-16AA-479C-ABE7-3B79836BBB8A}"/>
              </a:ext>
            </a:extLst>
          </p:cNvPr>
          <p:cNvSpPr>
            <a:spLocks noGrp="1"/>
          </p:cNvSpPr>
          <p:nvPr>
            <p:ph type="subTitle" idx="1"/>
          </p:nvPr>
        </p:nvSpPr>
        <p:spPr/>
        <p:txBody>
          <a:bodyPr>
            <a:normAutofit fontScale="92500" lnSpcReduction="10000"/>
          </a:bodyPr>
          <a:lstStyle/>
          <a:p>
            <a:r>
              <a:rPr lang="en-US" dirty="0"/>
              <a:t>W. Russ Payne</a:t>
            </a:r>
          </a:p>
          <a:p>
            <a:r>
              <a:rPr lang="en-US" dirty="0"/>
              <a:t>Chair, Philosophy</a:t>
            </a:r>
          </a:p>
          <a:p>
            <a:r>
              <a:rPr lang="en-US" dirty="0"/>
              <a:t>Bellevue College</a:t>
            </a:r>
          </a:p>
        </p:txBody>
      </p:sp>
    </p:spTree>
    <p:extLst>
      <p:ext uri="{BB962C8B-B14F-4D97-AF65-F5344CB8AC3E}">
        <p14:creationId xmlns:p14="http://schemas.microsoft.com/office/powerpoint/2010/main" val="66945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58D001-A1CE-4568-8CC5-834A92117C06}"/>
              </a:ext>
            </a:extLst>
          </p:cNvPr>
          <p:cNvSpPr>
            <a:spLocks noGrp="1"/>
          </p:cNvSpPr>
          <p:nvPr>
            <p:ph type="title"/>
          </p:nvPr>
        </p:nvSpPr>
        <p:spPr/>
        <p:txBody>
          <a:bodyPr/>
          <a:lstStyle/>
          <a:p>
            <a:r>
              <a:rPr lang="en-US" dirty="0"/>
              <a:t>Nihilism, the condition</a:t>
            </a:r>
          </a:p>
        </p:txBody>
      </p:sp>
      <p:pic>
        <p:nvPicPr>
          <p:cNvPr id="9" name="Picture Placeholder 8">
            <a:extLst>
              <a:ext uri="{FF2B5EF4-FFF2-40B4-BE49-F238E27FC236}">
                <a16:creationId xmlns:a16="http://schemas.microsoft.com/office/drawing/2014/main" id="{9545328E-5E35-48B0-9C7B-563E15E14C49}"/>
              </a:ext>
            </a:extLst>
          </p:cNvPr>
          <p:cNvPicPr>
            <a:picLocks noGrp="1" noChangeAspect="1"/>
          </p:cNvPicPr>
          <p:nvPr>
            <p:ph type="pic" idx="1"/>
          </p:nvPr>
        </p:nvPicPr>
        <p:blipFill>
          <a:blip r:embed="rId2"/>
          <a:srcRect l="577" r="577"/>
          <a:stretch>
            <a:fillRect/>
          </a:stretch>
        </p:blipFill>
        <p:spPr/>
      </p:pic>
      <p:sp>
        <p:nvSpPr>
          <p:cNvPr id="7" name="Text Placeholder 6">
            <a:extLst>
              <a:ext uri="{FF2B5EF4-FFF2-40B4-BE49-F238E27FC236}">
                <a16:creationId xmlns:a16="http://schemas.microsoft.com/office/drawing/2014/main" id="{027CAC7F-3707-4771-8463-3F642C42F5C1}"/>
              </a:ext>
            </a:extLst>
          </p:cNvPr>
          <p:cNvSpPr>
            <a:spLocks noGrp="1"/>
          </p:cNvSpPr>
          <p:nvPr>
            <p:ph type="body" sz="half" idx="2"/>
          </p:nvPr>
        </p:nvSpPr>
        <p:spPr/>
        <p:txBody>
          <a:bodyPr>
            <a:normAutofit/>
          </a:bodyPr>
          <a:lstStyle/>
          <a:p>
            <a:r>
              <a:rPr lang="en-US" sz="2800" dirty="0"/>
              <a:t>Nietzsche isn’t concerned about people adopting nihilism as a view, but rather with people suffering nihilism as a condition.</a:t>
            </a:r>
          </a:p>
        </p:txBody>
      </p:sp>
    </p:spTree>
    <p:extLst>
      <p:ext uri="{BB962C8B-B14F-4D97-AF65-F5344CB8AC3E}">
        <p14:creationId xmlns:p14="http://schemas.microsoft.com/office/powerpoint/2010/main" val="341337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333B01-39A5-48FA-A2B8-A009D8C9ABDF}"/>
              </a:ext>
            </a:extLst>
          </p:cNvPr>
          <p:cNvSpPr txBox="1"/>
          <p:nvPr/>
        </p:nvSpPr>
        <p:spPr>
          <a:xfrm>
            <a:off x="1274619" y="424873"/>
            <a:ext cx="9892145" cy="4832092"/>
          </a:xfrm>
          <a:prstGeom prst="rect">
            <a:avLst/>
          </a:prstGeom>
          <a:noFill/>
        </p:spPr>
        <p:txBody>
          <a:bodyPr wrap="square" rtlCol="0">
            <a:spAutoFit/>
          </a:bodyPr>
          <a:lstStyle/>
          <a:p>
            <a:r>
              <a:rPr lang="en-US" sz="2800" dirty="0"/>
              <a:t>The earth has become small, and on it hops the last man, who makes everything small. His race is as ineradicable as the flea-beetle; the last man lives longest. ‘We have invented happiness,’ say the last men, and they blink. . . . . Who still wants to rule? Who obey? Both require too much exertion. No shepherd and one herd! Everybody wants the same, everybody is the same: whoever feels differently goes into the madhouse ‘Formerly all the world was mad’, say the most refined, and they blink. . . . ‘We have invented happiness,’ say the last men, and they blink.</a:t>
            </a:r>
          </a:p>
          <a:p>
            <a:endParaRPr lang="en-US" sz="2800" dirty="0"/>
          </a:p>
          <a:p>
            <a:r>
              <a:rPr lang="en-US" sz="2800" dirty="0"/>
              <a:t>								</a:t>
            </a:r>
            <a:r>
              <a:rPr lang="en-US" sz="2800" dirty="0" err="1"/>
              <a:t>Nietzche</a:t>
            </a:r>
            <a:r>
              <a:rPr lang="en-US" sz="2800" dirty="0"/>
              <a:t> from </a:t>
            </a:r>
            <a:r>
              <a:rPr lang="en-US" sz="2800" i="1" dirty="0"/>
              <a:t>Thus </a:t>
            </a:r>
            <a:r>
              <a:rPr lang="en-US" sz="2800" i="1" dirty="0" err="1"/>
              <a:t>Sprach</a:t>
            </a:r>
            <a:r>
              <a:rPr lang="en-US" sz="2800" i="1" dirty="0"/>
              <a:t> Zarathustra</a:t>
            </a:r>
          </a:p>
        </p:txBody>
      </p:sp>
    </p:spTree>
    <p:extLst>
      <p:ext uri="{BB962C8B-B14F-4D97-AF65-F5344CB8AC3E}">
        <p14:creationId xmlns:p14="http://schemas.microsoft.com/office/powerpoint/2010/main" val="311883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A9AD0-E2AC-4688-9B81-9F5F6D5131C4}"/>
              </a:ext>
            </a:extLst>
          </p:cNvPr>
          <p:cNvSpPr txBox="1"/>
          <p:nvPr/>
        </p:nvSpPr>
        <p:spPr>
          <a:xfrm>
            <a:off x="1477816" y="443346"/>
            <a:ext cx="9578109" cy="5632311"/>
          </a:xfrm>
          <a:prstGeom prst="rect">
            <a:avLst/>
          </a:prstGeom>
          <a:noFill/>
        </p:spPr>
        <p:txBody>
          <a:bodyPr wrap="square" rtlCol="0">
            <a:spAutoFit/>
          </a:bodyPr>
          <a:lstStyle/>
          <a:p>
            <a:r>
              <a:rPr lang="en-US" sz="4000" dirty="0"/>
              <a:t>Nietzsche sees the condition of nihilism as the absence of higher values. Nietzsche’s last man hasn’t rejected value all together. He still values his happiness, his comfort, complacency and convenience. What the last man lacks are higher values. These are values that place demands on us, give us purpose, inspire our passions and orient our communities.</a:t>
            </a:r>
          </a:p>
        </p:txBody>
      </p:sp>
    </p:spTree>
    <p:extLst>
      <p:ext uri="{BB962C8B-B14F-4D97-AF65-F5344CB8AC3E}">
        <p14:creationId xmlns:p14="http://schemas.microsoft.com/office/powerpoint/2010/main" val="422178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3BBA-BDCE-419E-B186-F56FE48E95DA}"/>
              </a:ext>
            </a:extLst>
          </p:cNvPr>
          <p:cNvSpPr>
            <a:spLocks noGrp="1"/>
          </p:cNvSpPr>
          <p:nvPr>
            <p:ph type="title"/>
          </p:nvPr>
        </p:nvSpPr>
        <p:spPr/>
        <p:txBody>
          <a:bodyPr/>
          <a:lstStyle/>
          <a:p>
            <a:r>
              <a:rPr lang="en-US" dirty="0"/>
              <a:t>“God is dead and we have killed him.”</a:t>
            </a:r>
          </a:p>
        </p:txBody>
      </p:sp>
      <p:sp>
        <p:nvSpPr>
          <p:cNvPr id="3" name="Content Placeholder 2">
            <a:extLst>
              <a:ext uri="{FF2B5EF4-FFF2-40B4-BE49-F238E27FC236}">
                <a16:creationId xmlns:a16="http://schemas.microsoft.com/office/drawing/2014/main" id="{C442025A-C15C-4377-B1A8-ABAA4C2C5FC0}"/>
              </a:ext>
            </a:extLst>
          </p:cNvPr>
          <p:cNvSpPr>
            <a:spLocks noGrp="1"/>
          </p:cNvSpPr>
          <p:nvPr>
            <p:ph idx="1"/>
          </p:nvPr>
        </p:nvSpPr>
        <p:spPr>
          <a:xfrm>
            <a:off x="1371600" y="1588655"/>
            <a:ext cx="9601200" cy="4278745"/>
          </a:xfrm>
        </p:spPr>
        <p:txBody>
          <a:bodyPr>
            <a:normAutofit/>
          </a:bodyPr>
          <a:lstStyle/>
          <a:p>
            <a:r>
              <a:rPr lang="en-US" sz="2800" dirty="0" err="1"/>
              <a:t>Nietzche</a:t>
            </a:r>
            <a:r>
              <a:rPr lang="en-US" sz="2800" dirty="0"/>
              <a:t> is a naturalist. That is he rejects any transcendent supernatural source of value. </a:t>
            </a:r>
          </a:p>
          <a:p>
            <a:r>
              <a:rPr lang="en-US" sz="2800" dirty="0"/>
              <a:t>His greatest anxiety, given the absence of transcendent value, is that we will become people concerned with nothing larger than our own personal selves. This is the condition of nihilism.</a:t>
            </a:r>
          </a:p>
          <a:p>
            <a:r>
              <a:rPr lang="en-US" sz="2800" dirty="0" err="1"/>
              <a:t>Nietsche’s</a:t>
            </a:r>
            <a:r>
              <a:rPr lang="en-US" sz="2800" dirty="0"/>
              <a:t> way of addressing this absence of transcendent higher value is to take great feats of human creativity to be a remaining source of higher value.</a:t>
            </a:r>
          </a:p>
        </p:txBody>
      </p:sp>
    </p:spTree>
    <p:extLst>
      <p:ext uri="{BB962C8B-B14F-4D97-AF65-F5344CB8AC3E}">
        <p14:creationId xmlns:p14="http://schemas.microsoft.com/office/powerpoint/2010/main" val="322602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B3AE-5D58-4054-AD17-B3E1B471DD0A}"/>
              </a:ext>
            </a:extLst>
          </p:cNvPr>
          <p:cNvSpPr>
            <a:spLocks noGrp="1"/>
          </p:cNvSpPr>
          <p:nvPr>
            <p:ph type="title"/>
          </p:nvPr>
        </p:nvSpPr>
        <p:spPr/>
        <p:txBody>
          <a:bodyPr/>
          <a:lstStyle/>
          <a:p>
            <a:r>
              <a:rPr lang="en-US" dirty="0"/>
              <a:t>Nietzsche was a bit of an elitist.</a:t>
            </a:r>
          </a:p>
        </p:txBody>
      </p:sp>
      <p:pic>
        <p:nvPicPr>
          <p:cNvPr id="6" name="Picture Placeholder 5">
            <a:extLst>
              <a:ext uri="{FF2B5EF4-FFF2-40B4-BE49-F238E27FC236}">
                <a16:creationId xmlns:a16="http://schemas.microsoft.com/office/drawing/2014/main" id="{AB9B373E-7F0A-48AF-B613-340F21AEE3FB}"/>
              </a:ext>
            </a:extLst>
          </p:cNvPr>
          <p:cNvPicPr>
            <a:picLocks noGrp="1" noChangeAspect="1"/>
          </p:cNvPicPr>
          <p:nvPr>
            <p:ph type="pic" idx="1"/>
          </p:nvPr>
        </p:nvPicPr>
        <p:blipFill>
          <a:blip r:embed="rId2"/>
          <a:srcRect t="10392" b="10392"/>
          <a:stretch>
            <a:fillRect/>
          </a:stretch>
        </p:blipFill>
        <p:spPr/>
      </p:pic>
      <p:sp>
        <p:nvSpPr>
          <p:cNvPr id="4" name="Text Placeholder 3">
            <a:extLst>
              <a:ext uri="{FF2B5EF4-FFF2-40B4-BE49-F238E27FC236}">
                <a16:creationId xmlns:a16="http://schemas.microsoft.com/office/drawing/2014/main" id="{D9B30C65-CCEE-418C-9470-BC5952515F14}"/>
              </a:ext>
            </a:extLst>
          </p:cNvPr>
          <p:cNvSpPr>
            <a:spLocks noGrp="1"/>
          </p:cNvSpPr>
          <p:nvPr>
            <p:ph type="body" sz="half" idx="2"/>
          </p:nvPr>
        </p:nvSpPr>
        <p:spPr/>
        <p:txBody>
          <a:bodyPr>
            <a:normAutofit/>
          </a:bodyPr>
          <a:lstStyle/>
          <a:p>
            <a:r>
              <a:rPr lang="en-US" sz="2000" dirty="0"/>
              <a:t>Nietzsche is a great admirer of human excellence. He rejects the egalitarian morality of Kant and Christianity as a slave morality. In his view it is perfectly appropriate for the interests of the average to be subordinated to the ambitions of the </a:t>
            </a:r>
            <a:r>
              <a:rPr lang="en-US" sz="2000" dirty="0" err="1"/>
              <a:t>Ubermensche</a:t>
            </a:r>
            <a:r>
              <a:rPr lang="en-US" sz="2000" dirty="0"/>
              <a:t> or overman.</a:t>
            </a:r>
          </a:p>
        </p:txBody>
      </p:sp>
    </p:spTree>
    <p:extLst>
      <p:ext uri="{BB962C8B-B14F-4D97-AF65-F5344CB8AC3E}">
        <p14:creationId xmlns:p14="http://schemas.microsoft.com/office/powerpoint/2010/main" val="101853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20B05D-A144-47CC-A483-53952C61DF90}"/>
              </a:ext>
            </a:extLst>
          </p:cNvPr>
          <p:cNvSpPr>
            <a:spLocks noGrp="1"/>
          </p:cNvSpPr>
          <p:nvPr>
            <p:ph type="title"/>
          </p:nvPr>
        </p:nvSpPr>
        <p:spPr>
          <a:xfrm>
            <a:off x="1371600" y="685800"/>
            <a:ext cx="9601200" cy="695325"/>
          </a:xfrm>
        </p:spPr>
        <p:txBody>
          <a:bodyPr/>
          <a:lstStyle/>
          <a:p>
            <a:r>
              <a:rPr lang="en-US" dirty="0"/>
              <a:t>Three Options for Meaning in Life:</a:t>
            </a:r>
          </a:p>
        </p:txBody>
      </p:sp>
      <p:sp>
        <p:nvSpPr>
          <p:cNvPr id="6" name="Content Placeholder 5">
            <a:extLst>
              <a:ext uri="{FF2B5EF4-FFF2-40B4-BE49-F238E27FC236}">
                <a16:creationId xmlns:a16="http://schemas.microsoft.com/office/drawing/2014/main" id="{380FF642-F902-4A8A-9CC5-4AF03D8CCA54}"/>
              </a:ext>
            </a:extLst>
          </p:cNvPr>
          <p:cNvSpPr>
            <a:spLocks noGrp="1"/>
          </p:cNvSpPr>
          <p:nvPr>
            <p:ph idx="1"/>
          </p:nvPr>
        </p:nvSpPr>
        <p:spPr>
          <a:xfrm>
            <a:off x="1371600" y="1485899"/>
            <a:ext cx="9601200" cy="4514851"/>
          </a:xfrm>
        </p:spPr>
        <p:txBody>
          <a:bodyPr>
            <a:normAutofit/>
          </a:bodyPr>
          <a:lstStyle/>
          <a:p>
            <a:pPr marL="457200" indent="-457200">
              <a:buFont typeface="+mj-lt"/>
              <a:buAutoNum type="arabicPeriod"/>
            </a:pPr>
            <a:r>
              <a:rPr lang="en-US" sz="4000" dirty="0"/>
              <a:t>Meaning in life has a transcendent source (God’s plan for us, or maybe the universe cares about us, or 42)</a:t>
            </a:r>
          </a:p>
          <a:p>
            <a:pPr marL="457200" indent="-457200">
              <a:buFont typeface="+mj-lt"/>
              <a:buAutoNum type="arabicPeriod"/>
            </a:pPr>
            <a:r>
              <a:rPr lang="en-US" sz="4000" dirty="0"/>
              <a:t>Nihilism. Life is meaningless.</a:t>
            </a:r>
          </a:p>
          <a:p>
            <a:pPr marL="457200" indent="-457200">
              <a:buFont typeface="+mj-lt"/>
              <a:buAutoNum type="arabicPeriod"/>
            </a:pPr>
            <a:r>
              <a:rPr lang="en-US" sz="4000" dirty="0"/>
              <a:t>We are the meaning makers</a:t>
            </a:r>
          </a:p>
        </p:txBody>
      </p:sp>
    </p:spTree>
    <p:extLst>
      <p:ext uri="{BB962C8B-B14F-4D97-AF65-F5344CB8AC3E}">
        <p14:creationId xmlns:p14="http://schemas.microsoft.com/office/powerpoint/2010/main" val="30119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A89FE-2383-4820-9A83-A35DF3CAFBEF}"/>
              </a:ext>
            </a:extLst>
          </p:cNvPr>
          <p:cNvSpPr/>
          <p:nvPr/>
        </p:nvSpPr>
        <p:spPr>
          <a:xfrm>
            <a:off x="1266825" y="418237"/>
            <a:ext cx="6096000" cy="6740307"/>
          </a:xfrm>
          <a:prstGeom prst="rect">
            <a:avLst/>
          </a:prstGeom>
        </p:spPr>
        <p:txBody>
          <a:bodyPr>
            <a:spAutoFit/>
          </a:bodyPr>
          <a:lstStyle/>
          <a:p>
            <a:r>
              <a:rPr lang="en-US" sz="4000" dirty="0"/>
              <a:t>Against (1), Transcendent higher values, consider the case where the universe does care, but in a way you find abhorrent. Or suppose God’s plan for you is to be a deluded fool. These scenarios couldn’t give meaning to life.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017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894B8F-49CB-4F58-9F79-01F2D5E7348D}"/>
              </a:ext>
            </a:extLst>
          </p:cNvPr>
          <p:cNvSpPr/>
          <p:nvPr/>
        </p:nvSpPr>
        <p:spPr>
          <a:xfrm>
            <a:off x="1333500" y="471785"/>
            <a:ext cx="6096000" cy="5509200"/>
          </a:xfrm>
          <a:prstGeom prst="rect">
            <a:avLst/>
          </a:prstGeom>
        </p:spPr>
        <p:txBody>
          <a:bodyPr>
            <a:spAutoFit/>
          </a:bodyPr>
          <a:lstStyle/>
          <a:p>
            <a:r>
              <a:rPr lang="en-US" sz="4400" dirty="0"/>
              <a:t>As for (3), well, (obviously) it wouldn’t matter if Nihilism were true. But, </a:t>
            </a:r>
            <a:r>
              <a:rPr lang="en-US" sz="4400" dirty="0" err="1"/>
              <a:t>nihlism</a:t>
            </a:r>
            <a:r>
              <a:rPr lang="en-US" sz="4400" dirty="0"/>
              <a:t> kind of sucks, so it would be nice if we can avoid ending up on this square.</a:t>
            </a:r>
          </a:p>
        </p:txBody>
      </p:sp>
    </p:spTree>
    <p:extLst>
      <p:ext uri="{BB962C8B-B14F-4D97-AF65-F5344CB8AC3E}">
        <p14:creationId xmlns:p14="http://schemas.microsoft.com/office/powerpoint/2010/main" val="2640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1DD80-B8E5-4008-B5FE-EC83E9FBAB14}"/>
              </a:ext>
            </a:extLst>
          </p:cNvPr>
          <p:cNvSpPr txBox="1"/>
          <p:nvPr/>
        </p:nvSpPr>
        <p:spPr>
          <a:xfrm>
            <a:off x="2300287" y="1352550"/>
            <a:ext cx="9191625" cy="4832092"/>
          </a:xfrm>
          <a:prstGeom prst="rect">
            <a:avLst/>
          </a:prstGeom>
          <a:noFill/>
        </p:spPr>
        <p:txBody>
          <a:bodyPr wrap="square" rtlCol="0">
            <a:spAutoFit/>
          </a:bodyPr>
          <a:lstStyle/>
          <a:p>
            <a:pPr marL="571500" indent="-571500">
              <a:buFont typeface="Arial" panose="020B0604020202020204" pitchFamily="34" charset="0"/>
              <a:buChar char="•"/>
            </a:pPr>
            <a:r>
              <a:rPr lang="en-US" sz="4400" dirty="0"/>
              <a:t>“Nihilism sucks” is not really an argument against nihilism being true.</a:t>
            </a:r>
          </a:p>
          <a:p>
            <a:pPr marL="571500" indent="-571500">
              <a:buFont typeface="Arial" panose="020B0604020202020204" pitchFamily="34" charset="0"/>
              <a:buChar char="•"/>
            </a:pPr>
            <a:r>
              <a:rPr lang="en-US" sz="4400" dirty="0"/>
              <a:t>Unless caring that nihilism is false means that something matters.</a:t>
            </a:r>
          </a:p>
          <a:p>
            <a:pPr marL="571500" indent="-571500">
              <a:buFont typeface="Arial" panose="020B0604020202020204" pitchFamily="34" charset="0"/>
              <a:buChar char="•"/>
            </a:pPr>
            <a:r>
              <a:rPr lang="en-US" sz="4400" dirty="0"/>
              <a:t>In which case something matters and so nihilism is false.</a:t>
            </a:r>
            <a:endParaRPr lang="en-US" dirty="0"/>
          </a:p>
        </p:txBody>
      </p:sp>
    </p:spTree>
    <p:extLst>
      <p:ext uri="{BB962C8B-B14F-4D97-AF65-F5344CB8AC3E}">
        <p14:creationId xmlns:p14="http://schemas.microsoft.com/office/powerpoint/2010/main" val="50720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1BD8D-578C-4F5F-9518-F893748E2500}"/>
              </a:ext>
            </a:extLst>
          </p:cNvPr>
          <p:cNvSpPr>
            <a:spLocks noGrp="1"/>
          </p:cNvSpPr>
          <p:nvPr>
            <p:ph type="title"/>
          </p:nvPr>
        </p:nvSpPr>
        <p:spPr>
          <a:xfrm>
            <a:off x="723900" y="401367"/>
            <a:ext cx="3855720" cy="2442317"/>
          </a:xfrm>
        </p:spPr>
        <p:txBody>
          <a:bodyPr>
            <a:normAutofit fontScale="90000"/>
          </a:bodyPr>
          <a:lstStyle/>
          <a:p>
            <a:r>
              <a:rPr lang="en-US" dirty="0"/>
              <a:t>Meaning in Life: Irving Singer’s Naturalistic Approach</a:t>
            </a:r>
          </a:p>
        </p:txBody>
      </p:sp>
      <p:pic>
        <p:nvPicPr>
          <p:cNvPr id="9" name="Picture Placeholder 8">
            <a:extLst>
              <a:ext uri="{FF2B5EF4-FFF2-40B4-BE49-F238E27FC236}">
                <a16:creationId xmlns:a16="http://schemas.microsoft.com/office/drawing/2014/main" id="{359E01D8-8007-423C-9893-B2476EDB5DB4}"/>
              </a:ext>
            </a:extLst>
          </p:cNvPr>
          <p:cNvPicPr>
            <a:picLocks noGrp="1" noChangeAspect="1"/>
          </p:cNvPicPr>
          <p:nvPr>
            <p:ph type="pic" idx="1"/>
          </p:nvPr>
        </p:nvPicPr>
        <p:blipFill>
          <a:blip r:embed="rId2"/>
          <a:srcRect t="9982" b="9982"/>
          <a:stretch>
            <a:fillRect/>
          </a:stretch>
        </p:blipFill>
        <p:spPr>
          <a:xfrm>
            <a:off x="5532120" y="-1"/>
            <a:ext cx="6686550" cy="6885786"/>
          </a:xfrm>
        </p:spPr>
      </p:pic>
      <p:sp>
        <p:nvSpPr>
          <p:cNvPr id="6" name="Text Placeholder 5">
            <a:extLst>
              <a:ext uri="{FF2B5EF4-FFF2-40B4-BE49-F238E27FC236}">
                <a16:creationId xmlns:a16="http://schemas.microsoft.com/office/drawing/2014/main" id="{7BEEBB7F-33B1-4A91-9837-9C1EA15610D5}"/>
              </a:ext>
            </a:extLst>
          </p:cNvPr>
          <p:cNvSpPr>
            <a:spLocks noGrp="1"/>
          </p:cNvSpPr>
          <p:nvPr>
            <p:ph type="body" sz="half" idx="2"/>
          </p:nvPr>
        </p:nvSpPr>
        <p:spPr>
          <a:xfrm>
            <a:off x="723900" y="2983345"/>
            <a:ext cx="3855720" cy="3473288"/>
          </a:xfrm>
        </p:spPr>
        <p:txBody>
          <a:bodyPr>
            <a:normAutofit/>
          </a:bodyPr>
          <a:lstStyle/>
          <a:p>
            <a:r>
              <a:rPr lang="en-US" sz="2400" dirty="0"/>
              <a:t>When something matters to us, it matters period.</a:t>
            </a:r>
          </a:p>
          <a:p>
            <a:r>
              <a:rPr lang="en-US" sz="2400" dirty="0"/>
              <a:t>We are the sources of value in the world.</a:t>
            </a:r>
          </a:p>
          <a:p>
            <a:r>
              <a:rPr lang="en-US" sz="2400" dirty="0"/>
              <a:t>We give meaning to life by loving the good in everything</a:t>
            </a:r>
          </a:p>
        </p:txBody>
      </p:sp>
    </p:spTree>
    <p:extLst>
      <p:ext uri="{BB962C8B-B14F-4D97-AF65-F5344CB8AC3E}">
        <p14:creationId xmlns:p14="http://schemas.microsoft.com/office/powerpoint/2010/main" val="144164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9E04DE3-ACA7-437E-BDB2-04B8A61921A0}"/>
              </a:ext>
            </a:extLst>
          </p:cNvPr>
          <p:cNvSpPr>
            <a:spLocks noGrp="1"/>
          </p:cNvSpPr>
          <p:nvPr>
            <p:ph type="title"/>
          </p:nvPr>
        </p:nvSpPr>
        <p:spPr>
          <a:xfrm>
            <a:off x="723900" y="685800"/>
            <a:ext cx="3855720" cy="45719"/>
          </a:xfrm>
        </p:spPr>
        <p:txBody>
          <a:bodyPr>
            <a:noAutofit/>
          </a:bodyPr>
          <a:lstStyle/>
          <a:p>
            <a:r>
              <a:rPr lang="en-US" dirty="0"/>
              <a:t>If guilt moves you, more power to you.</a:t>
            </a:r>
          </a:p>
        </p:txBody>
      </p:sp>
      <p:pic>
        <p:nvPicPr>
          <p:cNvPr id="1026" name="Picture 2" descr="http://www.nanakasha.com/wp-content/uploads/2012/05/no-more-guilt.jpg">
            <a:extLst>
              <a:ext uri="{FF2B5EF4-FFF2-40B4-BE49-F238E27FC236}">
                <a16:creationId xmlns:a16="http://schemas.microsoft.com/office/drawing/2014/main" id="{BBDF0871-F07A-44A3-8F95-ECF429E7DC2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276" r="92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AC28252F-9AB7-4520-9E6B-902357117688}"/>
              </a:ext>
            </a:extLst>
          </p:cNvPr>
          <p:cNvSpPr>
            <a:spLocks noGrp="1"/>
          </p:cNvSpPr>
          <p:nvPr>
            <p:ph type="body" sz="half" idx="2"/>
          </p:nvPr>
        </p:nvSpPr>
        <p:spPr>
          <a:xfrm>
            <a:off x="723900" y="2855968"/>
            <a:ext cx="3855720" cy="3011432"/>
          </a:xfrm>
        </p:spPr>
        <p:txBody>
          <a:bodyPr>
            <a:normAutofit/>
          </a:bodyPr>
          <a:lstStyle/>
          <a:p>
            <a:r>
              <a:rPr lang="en-US" sz="4800" dirty="0"/>
              <a:t>That’s just not what this talk is about.</a:t>
            </a:r>
          </a:p>
        </p:txBody>
      </p:sp>
    </p:spTree>
    <p:extLst>
      <p:ext uri="{BB962C8B-B14F-4D97-AF65-F5344CB8AC3E}">
        <p14:creationId xmlns:p14="http://schemas.microsoft.com/office/powerpoint/2010/main" val="144118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DC3E3E-B5F1-4441-8A1F-F83338F05DD8}"/>
              </a:ext>
            </a:extLst>
          </p:cNvPr>
          <p:cNvSpPr>
            <a:spLocks noGrp="1"/>
          </p:cNvSpPr>
          <p:nvPr>
            <p:ph type="title"/>
          </p:nvPr>
        </p:nvSpPr>
        <p:spPr/>
        <p:txBody>
          <a:bodyPr>
            <a:normAutofit fontScale="90000"/>
          </a:bodyPr>
          <a:lstStyle/>
          <a:p>
            <a:r>
              <a:rPr lang="en-US" dirty="0"/>
              <a:t>So I care about having nice car and a successful career. Doesn’t that add meaning to my life?</a:t>
            </a:r>
          </a:p>
        </p:txBody>
      </p:sp>
      <p:sp>
        <p:nvSpPr>
          <p:cNvPr id="6" name="Content Placeholder 5">
            <a:extLst>
              <a:ext uri="{FF2B5EF4-FFF2-40B4-BE49-F238E27FC236}">
                <a16:creationId xmlns:a16="http://schemas.microsoft.com/office/drawing/2014/main" id="{16211F72-A4F2-49BF-99F2-D4EC668808F4}"/>
              </a:ext>
            </a:extLst>
          </p:cNvPr>
          <p:cNvSpPr>
            <a:spLocks noGrp="1"/>
          </p:cNvSpPr>
          <p:nvPr>
            <p:ph idx="1"/>
          </p:nvPr>
        </p:nvSpPr>
        <p:spPr>
          <a:xfrm>
            <a:off x="1371600" y="2447924"/>
            <a:ext cx="9601200" cy="4105275"/>
          </a:xfrm>
        </p:spPr>
        <p:txBody>
          <a:bodyPr>
            <a:normAutofit lnSpcReduction="10000"/>
          </a:bodyPr>
          <a:lstStyle/>
          <a:p>
            <a:endParaRPr lang="en-US" dirty="0"/>
          </a:p>
          <a:p>
            <a:pPr marL="0" indent="0">
              <a:buNone/>
            </a:pPr>
            <a:r>
              <a:rPr lang="en-US" sz="3600" dirty="0"/>
              <a:t>On Singer’s view, yes, just not very much. Scope matters for leading a meaningful life. Limiting our concern to personal self interest makes for a rather cramped sense of meaning and purpose. And again, what meaning we find in personal selfish interests is ultimately vulnerable to eventual, inevitable decay and loss.</a:t>
            </a:r>
          </a:p>
        </p:txBody>
      </p:sp>
    </p:spTree>
    <p:extLst>
      <p:ext uri="{BB962C8B-B14F-4D97-AF65-F5344CB8AC3E}">
        <p14:creationId xmlns:p14="http://schemas.microsoft.com/office/powerpoint/2010/main" val="229676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2FEC0F-7017-4AF1-A29B-05673E0B44C4}"/>
              </a:ext>
            </a:extLst>
          </p:cNvPr>
          <p:cNvSpPr txBox="1"/>
          <p:nvPr/>
        </p:nvSpPr>
        <p:spPr>
          <a:xfrm>
            <a:off x="1219201" y="2669309"/>
            <a:ext cx="10538690" cy="3970318"/>
          </a:xfrm>
          <a:prstGeom prst="rect">
            <a:avLst/>
          </a:prstGeom>
          <a:noFill/>
        </p:spPr>
        <p:txBody>
          <a:bodyPr wrap="square" rtlCol="0">
            <a:spAutoFit/>
          </a:bodyPr>
          <a:lstStyle/>
          <a:p>
            <a:r>
              <a:rPr lang="en-US" sz="2800" dirty="0"/>
              <a:t>As a form of life I can identify in specific ways with all other forms of life. Like me, all life forms seek a good of their own. Even when I pluck a fish from a river and obliterate its vital force to feed my own, I can’t help but regard that vitality as a good thing. Irving Singer likens this vital force, this seeking a good of one’s own, to Spinoza’s conatus and Nietzsche’s will to power and deems it a source of meaning in life. Vitality is not the only or even the most fundamental source of meaning in life on Singer’s view. But it is a source of meaning that inexorably binds us to the rest of life on this planet.</a:t>
            </a:r>
          </a:p>
        </p:txBody>
      </p:sp>
      <p:pic>
        <p:nvPicPr>
          <p:cNvPr id="9" name="Picture 8">
            <a:extLst>
              <a:ext uri="{FF2B5EF4-FFF2-40B4-BE49-F238E27FC236}">
                <a16:creationId xmlns:a16="http://schemas.microsoft.com/office/drawing/2014/main" id="{3801D838-50CE-437D-9E61-AF6128AE7F37}"/>
              </a:ext>
            </a:extLst>
          </p:cNvPr>
          <p:cNvPicPr>
            <a:picLocks noChangeAspect="1"/>
          </p:cNvPicPr>
          <p:nvPr/>
        </p:nvPicPr>
        <p:blipFill>
          <a:blip r:embed="rId2"/>
          <a:stretch>
            <a:fillRect/>
          </a:stretch>
        </p:blipFill>
        <p:spPr>
          <a:xfrm>
            <a:off x="4632314" y="0"/>
            <a:ext cx="3447288" cy="2585466"/>
          </a:xfrm>
          <a:prstGeom prst="rect">
            <a:avLst/>
          </a:prstGeom>
        </p:spPr>
      </p:pic>
    </p:spTree>
    <p:extLst>
      <p:ext uri="{BB962C8B-B14F-4D97-AF65-F5344CB8AC3E}">
        <p14:creationId xmlns:p14="http://schemas.microsoft.com/office/powerpoint/2010/main" val="15900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DCA02-B307-4467-9519-71F5447019D8}"/>
              </a:ext>
            </a:extLst>
          </p:cNvPr>
          <p:cNvSpPr txBox="1"/>
          <p:nvPr/>
        </p:nvSpPr>
        <p:spPr>
          <a:xfrm>
            <a:off x="1323976" y="485774"/>
            <a:ext cx="10525124" cy="5632311"/>
          </a:xfrm>
          <a:prstGeom prst="rect">
            <a:avLst/>
          </a:prstGeom>
          <a:noFill/>
        </p:spPr>
        <p:txBody>
          <a:bodyPr wrap="square" rtlCol="0">
            <a:spAutoFit/>
          </a:bodyPr>
          <a:lstStyle/>
          <a:p>
            <a:r>
              <a:rPr lang="en-US" sz="4000" dirty="0"/>
              <a:t>How can you not love what you identify with?</a:t>
            </a:r>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r>
              <a:rPr lang="en-US" sz="4000" dirty="0"/>
              <a:t>Only by failing to love yourself.</a:t>
            </a:r>
          </a:p>
        </p:txBody>
      </p:sp>
      <p:pic>
        <p:nvPicPr>
          <p:cNvPr id="4" name="Picture 3">
            <a:extLst>
              <a:ext uri="{FF2B5EF4-FFF2-40B4-BE49-F238E27FC236}">
                <a16:creationId xmlns:a16="http://schemas.microsoft.com/office/drawing/2014/main" id="{990A1897-58A6-47F9-9389-BA3A3483413B}"/>
              </a:ext>
            </a:extLst>
          </p:cNvPr>
          <p:cNvPicPr>
            <a:picLocks noChangeAspect="1"/>
          </p:cNvPicPr>
          <p:nvPr/>
        </p:nvPicPr>
        <p:blipFill>
          <a:blip r:embed="rId2"/>
          <a:stretch>
            <a:fillRect/>
          </a:stretch>
        </p:blipFill>
        <p:spPr>
          <a:xfrm>
            <a:off x="4726163" y="1473129"/>
            <a:ext cx="2739673" cy="3657600"/>
          </a:xfrm>
          <a:prstGeom prst="rect">
            <a:avLst/>
          </a:prstGeom>
        </p:spPr>
      </p:pic>
    </p:spTree>
    <p:extLst>
      <p:ext uri="{BB962C8B-B14F-4D97-AF65-F5344CB8AC3E}">
        <p14:creationId xmlns:p14="http://schemas.microsoft.com/office/powerpoint/2010/main" val="273320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22669E-1C74-4037-8472-3242C6EF3656}"/>
              </a:ext>
            </a:extLst>
          </p:cNvPr>
          <p:cNvSpPr txBox="1"/>
          <p:nvPr/>
        </p:nvSpPr>
        <p:spPr>
          <a:xfrm>
            <a:off x="2671762" y="293548"/>
            <a:ext cx="8143875" cy="6186309"/>
          </a:xfrm>
          <a:prstGeom prst="rect">
            <a:avLst/>
          </a:prstGeom>
          <a:noFill/>
        </p:spPr>
        <p:txBody>
          <a:bodyPr wrap="square" rtlCol="0">
            <a:spAutoFit/>
          </a:bodyPr>
          <a:lstStyle/>
          <a:p>
            <a:r>
              <a:rPr lang="en-US" sz="3600" dirty="0"/>
              <a:t>So, why should you care about Climate Change?</a:t>
            </a:r>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r>
              <a:rPr lang="en-US" sz="3600" dirty="0"/>
              <a:t>In order to lead a more meaningful purposeful life</a:t>
            </a:r>
            <a:r>
              <a:rPr lang="en-US" dirty="0"/>
              <a:t>.</a:t>
            </a:r>
          </a:p>
        </p:txBody>
      </p:sp>
      <p:pic>
        <p:nvPicPr>
          <p:cNvPr id="7" name="Picture 6">
            <a:extLst>
              <a:ext uri="{FF2B5EF4-FFF2-40B4-BE49-F238E27FC236}">
                <a16:creationId xmlns:a16="http://schemas.microsoft.com/office/drawing/2014/main" id="{B915741A-71AA-4527-9F2F-F1AB01FD111E}"/>
              </a:ext>
            </a:extLst>
          </p:cNvPr>
          <p:cNvPicPr>
            <a:picLocks noChangeAspect="1"/>
          </p:cNvPicPr>
          <p:nvPr/>
        </p:nvPicPr>
        <p:blipFill>
          <a:blip r:embed="rId2"/>
          <a:stretch>
            <a:fillRect/>
          </a:stretch>
        </p:blipFill>
        <p:spPr>
          <a:xfrm>
            <a:off x="2930647" y="1603623"/>
            <a:ext cx="6330703" cy="3566160"/>
          </a:xfrm>
          <a:prstGeom prst="rect">
            <a:avLst/>
          </a:prstGeom>
        </p:spPr>
      </p:pic>
    </p:spTree>
    <p:extLst>
      <p:ext uri="{BB962C8B-B14F-4D97-AF65-F5344CB8AC3E}">
        <p14:creationId xmlns:p14="http://schemas.microsoft.com/office/powerpoint/2010/main" val="60638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A693F6-CCA5-4715-AE67-F5B4600F66CA}"/>
              </a:ext>
            </a:extLst>
          </p:cNvPr>
          <p:cNvSpPr>
            <a:spLocks noGrp="1"/>
          </p:cNvSpPr>
          <p:nvPr>
            <p:ph type="title"/>
          </p:nvPr>
        </p:nvSpPr>
        <p:spPr>
          <a:xfrm>
            <a:off x="723900" y="270164"/>
            <a:ext cx="3855720" cy="985982"/>
          </a:xfrm>
        </p:spPr>
        <p:txBody>
          <a:bodyPr>
            <a:normAutofit/>
          </a:bodyPr>
          <a:lstStyle/>
          <a:p>
            <a:r>
              <a:rPr lang="en-US" sz="3000" dirty="0"/>
              <a:t>George Bernard Shaw</a:t>
            </a:r>
          </a:p>
        </p:txBody>
      </p:sp>
      <p:pic>
        <p:nvPicPr>
          <p:cNvPr id="9" name="Picture Placeholder 8">
            <a:extLst>
              <a:ext uri="{FF2B5EF4-FFF2-40B4-BE49-F238E27FC236}">
                <a16:creationId xmlns:a16="http://schemas.microsoft.com/office/drawing/2014/main" id="{747CD928-1B72-4403-90D2-32AC377F8535}"/>
              </a:ext>
            </a:extLst>
          </p:cNvPr>
          <p:cNvPicPr>
            <a:picLocks noGrp="1" noChangeAspect="1"/>
          </p:cNvPicPr>
          <p:nvPr>
            <p:ph type="pic" idx="1"/>
          </p:nvPr>
        </p:nvPicPr>
        <p:blipFill>
          <a:blip r:embed="rId2"/>
          <a:srcRect l="16401" r="16401"/>
          <a:stretch>
            <a:fillRect/>
          </a:stretch>
        </p:blipFill>
        <p:spPr/>
      </p:pic>
      <p:sp>
        <p:nvSpPr>
          <p:cNvPr id="7" name="Text Placeholder 6">
            <a:extLst>
              <a:ext uri="{FF2B5EF4-FFF2-40B4-BE49-F238E27FC236}">
                <a16:creationId xmlns:a16="http://schemas.microsoft.com/office/drawing/2014/main" id="{62B41E51-04A5-4D1E-A5D2-82528115010B}"/>
              </a:ext>
            </a:extLst>
          </p:cNvPr>
          <p:cNvSpPr>
            <a:spLocks noGrp="1"/>
          </p:cNvSpPr>
          <p:nvPr>
            <p:ph type="body" sz="half" idx="2"/>
          </p:nvPr>
        </p:nvSpPr>
        <p:spPr>
          <a:xfrm>
            <a:off x="723900" y="877456"/>
            <a:ext cx="3855720" cy="5618018"/>
          </a:xfrm>
        </p:spPr>
        <p:txBody>
          <a:bodyPr>
            <a:noAutofit/>
          </a:bodyPr>
          <a:lstStyle/>
          <a:p>
            <a:r>
              <a:rPr lang="en-US" sz="2400" dirty="0"/>
              <a:t>This is the true joy in life, the being used for a purpose recognized by yourself as a mighty one; the being thoroughly worn out before you are thrown on the scrap heap; the being a force of Nature instead of a feverish selfish little clod of ailments and grievances complaining that the world will not devote itself to making you happy. </a:t>
            </a:r>
          </a:p>
        </p:txBody>
      </p:sp>
    </p:spTree>
    <p:extLst>
      <p:ext uri="{BB962C8B-B14F-4D97-AF65-F5344CB8AC3E}">
        <p14:creationId xmlns:p14="http://schemas.microsoft.com/office/powerpoint/2010/main" val="277087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A604-EDE6-45B4-9DAB-BAFC35D23C84}"/>
              </a:ext>
            </a:extLst>
          </p:cNvPr>
          <p:cNvSpPr>
            <a:spLocks noGrp="1"/>
          </p:cNvSpPr>
          <p:nvPr>
            <p:ph type="title"/>
          </p:nvPr>
        </p:nvSpPr>
        <p:spPr/>
        <p:txBody>
          <a:bodyPr>
            <a:normAutofit/>
          </a:bodyPr>
          <a:lstStyle/>
          <a:p>
            <a:r>
              <a:rPr lang="en-US" sz="4400" dirty="0"/>
              <a:t>Origins of this talk</a:t>
            </a:r>
          </a:p>
        </p:txBody>
      </p:sp>
      <p:pic>
        <p:nvPicPr>
          <p:cNvPr id="9" name="Picture Placeholder 8">
            <a:extLst>
              <a:ext uri="{FF2B5EF4-FFF2-40B4-BE49-F238E27FC236}">
                <a16:creationId xmlns:a16="http://schemas.microsoft.com/office/drawing/2014/main" id="{C6E791D0-EBF7-40E9-9914-E82E447B2BF3}"/>
              </a:ext>
            </a:extLst>
          </p:cNvPr>
          <p:cNvPicPr>
            <a:picLocks noGrp="1" noChangeAspect="1"/>
          </p:cNvPicPr>
          <p:nvPr>
            <p:ph type="pic" idx="1"/>
          </p:nvPr>
        </p:nvPicPr>
        <p:blipFill>
          <a:blip r:embed="rId2"/>
          <a:srcRect l="22671" r="22671"/>
          <a:stretch>
            <a:fillRect/>
          </a:stretch>
        </p:blipFill>
        <p:spPr/>
      </p:pic>
      <p:sp>
        <p:nvSpPr>
          <p:cNvPr id="4" name="Text Placeholder 3">
            <a:extLst>
              <a:ext uri="{FF2B5EF4-FFF2-40B4-BE49-F238E27FC236}">
                <a16:creationId xmlns:a16="http://schemas.microsoft.com/office/drawing/2014/main" id="{9DA92864-9C1A-4405-8B6D-2812A6CB9C6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8529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B1AC-D7AD-47C7-B17D-31111FEF688B}"/>
              </a:ext>
            </a:extLst>
          </p:cNvPr>
          <p:cNvSpPr>
            <a:spLocks noGrp="1"/>
          </p:cNvSpPr>
          <p:nvPr>
            <p:ph type="title"/>
          </p:nvPr>
        </p:nvSpPr>
        <p:spPr>
          <a:xfrm>
            <a:off x="723900" y="685800"/>
            <a:ext cx="3855720" cy="1097280"/>
          </a:xfrm>
        </p:spPr>
        <p:txBody>
          <a:bodyPr>
            <a:normAutofit fontScale="90000"/>
          </a:bodyPr>
          <a:lstStyle/>
          <a:p>
            <a:r>
              <a:rPr lang="en-US" dirty="0"/>
              <a:t>Origins of this talk</a:t>
            </a:r>
          </a:p>
        </p:txBody>
      </p:sp>
      <p:pic>
        <p:nvPicPr>
          <p:cNvPr id="6" name="Picture Placeholder 5">
            <a:extLst>
              <a:ext uri="{FF2B5EF4-FFF2-40B4-BE49-F238E27FC236}">
                <a16:creationId xmlns:a16="http://schemas.microsoft.com/office/drawing/2014/main" id="{F605ECFD-C732-4313-B364-FEB0EE59FFED}"/>
              </a:ext>
            </a:extLst>
          </p:cNvPr>
          <p:cNvPicPr>
            <a:picLocks noGrp="1" noChangeAspect="1"/>
          </p:cNvPicPr>
          <p:nvPr>
            <p:ph type="pic" idx="1"/>
          </p:nvPr>
        </p:nvPicPr>
        <p:blipFill>
          <a:blip r:embed="rId2"/>
          <a:srcRect l="22671" r="22671"/>
          <a:stretch>
            <a:fillRect/>
          </a:stretch>
        </p:blipFill>
        <p:spPr/>
      </p:pic>
      <p:sp>
        <p:nvSpPr>
          <p:cNvPr id="4" name="Text Placeholder 3">
            <a:extLst>
              <a:ext uri="{FF2B5EF4-FFF2-40B4-BE49-F238E27FC236}">
                <a16:creationId xmlns:a16="http://schemas.microsoft.com/office/drawing/2014/main" id="{B4269F44-91B8-4881-8021-CDB6A1593744}"/>
              </a:ext>
            </a:extLst>
          </p:cNvPr>
          <p:cNvSpPr>
            <a:spLocks noGrp="1"/>
          </p:cNvSpPr>
          <p:nvPr>
            <p:ph type="body" sz="half" idx="2"/>
          </p:nvPr>
        </p:nvSpPr>
        <p:spPr>
          <a:xfrm>
            <a:off x="723900" y="3182112"/>
            <a:ext cx="3855720" cy="2569464"/>
          </a:xfrm>
        </p:spPr>
        <p:txBody>
          <a:bodyPr>
            <a:normAutofit/>
          </a:bodyPr>
          <a:lstStyle/>
          <a:p>
            <a:r>
              <a:rPr lang="en-US" sz="2800" dirty="0"/>
              <a:t>While we are here, let’s acknowledge with gratitude our presence on the traditional land of the Duwamish.</a:t>
            </a:r>
          </a:p>
        </p:txBody>
      </p:sp>
    </p:spTree>
    <p:extLst>
      <p:ext uri="{BB962C8B-B14F-4D97-AF65-F5344CB8AC3E}">
        <p14:creationId xmlns:p14="http://schemas.microsoft.com/office/powerpoint/2010/main" val="275947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E9447A-4ABB-40CF-8FCB-8C1665F35908}"/>
              </a:ext>
            </a:extLst>
          </p:cNvPr>
          <p:cNvPicPr>
            <a:picLocks noChangeAspect="1"/>
          </p:cNvPicPr>
          <p:nvPr/>
        </p:nvPicPr>
        <p:blipFill>
          <a:blip r:embed="rId2"/>
          <a:stretch>
            <a:fillRect/>
          </a:stretch>
        </p:blipFill>
        <p:spPr>
          <a:xfrm>
            <a:off x="2986087" y="1357312"/>
            <a:ext cx="6219825" cy="4143375"/>
          </a:xfrm>
          <a:prstGeom prst="rect">
            <a:avLst/>
          </a:prstGeom>
        </p:spPr>
      </p:pic>
    </p:spTree>
    <p:extLst>
      <p:ext uri="{BB962C8B-B14F-4D97-AF65-F5344CB8AC3E}">
        <p14:creationId xmlns:p14="http://schemas.microsoft.com/office/powerpoint/2010/main" val="30684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B51176-0758-456E-A458-D6610A01758E}"/>
              </a:ext>
            </a:extLst>
          </p:cNvPr>
          <p:cNvPicPr>
            <a:picLocks noChangeAspect="1"/>
          </p:cNvPicPr>
          <p:nvPr/>
        </p:nvPicPr>
        <p:blipFill>
          <a:blip r:embed="rId2"/>
          <a:stretch>
            <a:fillRect/>
          </a:stretch>
        </p:blipFill>
        <p:spPr>
          <a:xfrm>
            <a:off x="2095500" y="1181100"/>
            <a:ext cx="8001000" cy="4495800"/>
          </a:xfrm>
          <a:prstGeom prst="rect">
            <a:avLst/>
          </a:prstGeom>
        </p:spPr>
      </p:pic>
    </p:spTree>
    <p:extLst>
      <p:ext uri="{BB962C8B-B14F-4D97-AF65-F5344CB8AC3E}">
        <p14:creationId xmlns:p14="http://schemas.microsoft.com/office/powerpoint/2010/main" val="325981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0A34-5E43-4CD3-AFFE-3F515FCB9A0D}"/>
              </a:ext>
            </a:extLst>
          </p:cNvPr>
          <p:cNvSpPr>
            <a:spLocks noGrp="1"/>
          </p:cNvSpPr>
          <p:nvPr>
            <p:ph type="title"/>
          </p:nvPr>
        </p:nvSpPr>
        <p:spPr/>
        <p:txBody>
          <a:bodyPr/>
          <a:lstStyle/>
          <a:p>
            <a:r>
              <a:rPr lang="en-US" dirty="0"/>
              <a:t>So what is </a:t>
            </a:r>
            <a:r>
              <a:rPr lang="en-US" dirty="0" err="1"/>
              <a:t>Nihlism</a:t>
            </a:r>
            <a:r>
              <a:rPr lang="en-US" dirty="0"/>
              <a:t>?</a:t>
            </a:r>
          </a:p>
        </p:txBody>
      </p:sp>
      <p:pic>
        <p:nvPicPr>
          <p:cNvPr id="8" name="Picture Placeholder 7">
            <a:extLst>
              <a:ext uri="{FF2B5EF4-FFF2-40B4-BE49-F238E27FC236}">
                <a16:creationId xmlns:a16="http://schemas.microsoft.com/office/drawing/2014/main" id="{914FF611-A9CD-4AAF-AF78-28C4BABD3EA8}"/>
              </a:ext>
            </a:extLst>
          </p:cNvPr>
          <p:cNvPicPr>
            <a:picLocks noGrp="1" noChangeAspect="1"/>
          </p:cNvPicPr>
          <p:nvPr>
            <p:ph type="pic" idx="1"/>
          </p:nvPr>
        </p:nvPicPr>
        <p:blipFill>
          <a:blip r:embed="rId2"/>
          <a:srcRect l="1447" r="1447"/>
          <a:stretch>
            <a:fillRect/>
          </a:stretch>
        </p:blipFill>
        <p:spPr/>
      </p:pic>
      <p:sp>
        <p:nvSpPr>
          <p:cNvPr id="4" name="Text Placeholder 3">
            <a:extLst>
              <a:ext uri="{FF2B5EF4-FFF2-40B4-BE49-F238E27FC236}">
                <a16:creationId xmlns:a16="http://schemas.microsoft.com/office/drawing/2014/main" id="{01E40E39-EB94-40AE-91C4-3249EDBFAE02}"/>
              </a:ext>
            </a:extLst>
          </p:cNvPr>
          <p:cNvSpPr>
            <a:spLocks noGrp="1"/>
          </p:cNvSpPr>
          <p:nvPr>
            <p:ph type="body" sz="half" idx="2"/>
          </p:nvPr>
        </p:nvSpPr>
        <p:spPr/>
        <p:txBody>
          <a:bodyPr>
            <a:normAutofit/>
          </a:bodyPr>
          <a:lstStyle/>
          <a:p>
            <a:r>
              <a:rPr lang="en-US" sz="3200" dirty="0"/>
              <a:t>The standard view: Nihilism is the view that nothing matters. Life is meaningless and absurd.</a:t>
            </a:r>
          </a:p>
        </p:txBody>
      </p:sp>
    </p:spTree>
    <p:extLst>
      <p:ext uri="{BB962C8B-B14F-4D97-AF65-F5344CB8AC3E}">
        <p14:creationId xmlns:p14="http://schemas.microsoft.com/office/powerpoint/2010/main" val="316198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8BD6A-085C-418A-8D85-84FBF697F6EE}"/>
              </a:ext>
            </a:extLst>
          </p:cNvPr>
          <p:cNvSpPr>
            <a:spLocks noGrp="1"/>
          </p:cNvSpPr>
          <p:nvPr>
            <p:ph type="title"/>
          </p:nvPr>
        </p:nvSpPr>
        <p:spPr/>
        <p:txBody>
          <a:bodyPr/>
          <a:lstStyle/>
          <a:p>
            <a:r>
              <a:rPr lang="en-US" dirty="0"/>
              <a:t>So here’s what nihilists look like</a:t>
            </a:r>
          </a:p>
        </p:txBody>
      </p:sp>
      <p:pic>
        <p:nvPicPr>
          <p:cNvPr id="9" name="Picture Placeholder 8">
            <a:extLst>
              <a:ext uri="{FF2B5EF4-FFF2-40B4-BE49-F238E27FC236}">
                <a16:creationId xmlns:a16="http://schemas.microsoft.com/office/drawing/2014/main" id="{8CE10BCF-AFCA-4422-AB99-CAB5AC8A210B}"/>
              </a:ext>
            </a:extLst>
          </p:cNvPr>
          <p:cNvPicPr>
            <a:picLocks noGrp="1" noChangeAspect="1"/>
          </p:cNvPicPr>
          <p:nvPr>
            <p:ph type="pic" idx="1"/>
          </p:nvPr>
        </p:nvPicPr>
        <p:blipFill>
          <a:blip r:embed="rId2"/>
          <a:srcRect t="13185" b="13185"/>
          <a:stretch>
            <a:fillRect/>
          </a:stretch>
        </p:blipFill>
        <p:spPr>
          <a:xfrm>
            <a:off x="5671128" y="120784"/>
            <a:ext cx="6392672" cy="658311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 Placeholder 6">
            <a:extLst>
              <a:ext uri="{FF2B5EF4-FFF2-40B4-BE49-F238E27FC236}">
                <a16:creationId xmlns:a16="http://schemas.microsoft.com/office/drawing/2014/main" id="{3AFFE8FF-6AA8-474D-80AA-EC7FB9F43D43}"/>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9087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065A70-9E8B-4EF6-8002-80857284EE6D}"/>
              </a:ext>
            </a:extLst>
          </p:cNvPr>
          <p:cNvPicPr>
            <a:picLocks noChangeAspect="1"/>
          </p:cNvPicPr>
          <p:nvPr/>
        </p:nvPicPr>
        <p:blipFill>
          <a:blip r:embed="rId2"/>
          <a:stretch>
            <a:fillRect/>
          </a:stretch>
        </p:blipFill>
        <p:spPr>
          <a:xfrm>
            <a:off x="2728579" y="906684"/>
            <a:ext cx="6734842" cy="5044631"/>
          </a:xfrm>
          <a:prstGeom prst="rect">
            <a:avLst/>
          </a:prstGeom>
        </p:spPr>
      </p:pic>
    </p:spTree>
    <p:extLst>
      <p:ext uri="{BB962C8B-B14F-4D97-AF65-F5344CB8AC3E}">
        <p14:creationId xmlns:p14="http://schemas.microsoft.com/office/powerpoint/2010/main" val="78636680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21159</TotalTime>
  <Words>969</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Franklin Gothic Book</vt:lpstr>
      <vt:lpstr>Crop</vt:lpstr>
      <vt:lpstr>Climate vs. Nihilism</vt:lpstr>
      <vt:lpstr>If guilt moves you, more power to you.</vt:lpstr>
      <vt:lpstr>Origins of this talk</vt:lpstr>
      <vt:lpstr>Origins of this talk</vt:lpstr>
      <vt:lpstr>PowerPoint Presentation</vt:lpstr>
      <vt:lpstr>PowerPoint Presentation</vt:lpstr>
      <vt:lpstr>So what is Nihlism?</vt:lpstr>
      <vt:lpstr>So here’s what nihilists look like</vt:lpstr>
      <vt:lpstr>PowerPoint Presentation</vt:lpstr>
      <vt:lpstr>Nihilism, the condition</vt:lpstr>
      <vt:lpstr>PowerPoint Presentation</vt:lpstr>
      <vt:lpstr>PowerPoint Presentation</vt:lpstr>
      <vt:lpstr>“God is dead and we have killed him.”</vt:lpstr>
      <vt:lpstr>Nietzsche was a bit of an elitist.</vt:lpstr>
      <vt:lpstr>Three Options for Meaning in Life:</vt:lpstr>
      <vt:lpstr>PowerPoint Presentation</vt:lpstr>
      <vt:lpstr>PowerPoint Presentation</vt:lpstr>
      <vt:lpstr>PowerPoint Presentation</vt:lpstr>
      <vt:lpstr>Meaning in Life: Irving Singer’s Naturalistic Approach</vt:lpstr>
      <vt:lpstr>So I care about having nice car and a successful career. Doesn’t that add meaning to my life?</vt:lpstr>
      <vt:lpstr>PowerPoint Presentation</vt:lpstr>
      <vt:lpstr>PowerPoint Presentation</vt:lpstr>
      <vt:lpstr>PowerPoint Presentation</vt:lpstr>
      <vt:lpstr>George Bernard Shaw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vs. Nihilism</dc:title>
  <dc:creator>William Payne</dc:creator>
  <cp:lastModifiedBy>William Payne</cp:lastModifiedBy>
  <cp:revision>40</cp:revision>
  <cp:lastPrinted>2019-04-17T01:01:54Z</cp:lastPrinted>
  <dcterms:created xsi:type="dcterms:W3CDTF">2019-04-02T23:08:50Z</dcterms:created>
  <dcterms:modified xsi:type="dcterms:W3CDTF">2019-04-22T02:55:13Z</dcterms:modified>
</cp:coreProperties>
</file>