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6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6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2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0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20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7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274716-56F9-4D32-89E3-9119F5D87A90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17DF3D-F2C7-4268-A193-80FE66288D9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0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Annual Planning</a:t>
            </a:r>
            <a:br>
              <a:rPr lang="en-US" dirty="0" smtClean="0"/>
            </a:br>
            <a:r>
              <a:rPr lang="en-US" dirty="0" smtClean="0"/>
              <a:t>Task Force (APTF)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APTF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Aaron Hilliard			Beabe Akpojovwo</a:t>
            </a:r>
          </a:p>
          <a:p>
            <a:r>
              <a:rPr lang="en-US" b="1" dirty="0" smtClean="0"/>
              <a:t>Bonnie Berry			Faisal Jaswal</a:t>
            </a:r>
          </a:p>
          <a:p>
            <a:r>
              <a:rPr lang="en-US" b="1" dirty="0" smtClean="0"/>
              <a:t>James Craswell			Jason Fuller</a:t>
            </a:r>
          </a:p>
          <a:p>
            <a:r>
              <a:rPr lang="en-US" b="1" dirty="0" smtClean="0"/>
              <a:t>Jody Laflen			Maggie Harada</a:t>
            </a:r>
          </a:p>
          <a:p>
            <a:r>
              <a:rPr lang="en-US" b="1" dirty="0" smtClean="0"/>
              <a:t>Mary Kay Wegner		Rebecca Chawgo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Co-conveners Patricia James and Tracy Biga MacLean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75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document</a:t>
            </a:r>
            <a:br>
              <a:rPr lang="en-US" dirty="0" smtClean="0"/>
            </a:br>
            <a:r>
              <a:rPr lang="en-US" dirty="0" smtClean="0"/>
              <a:t>(available at President’s Cabinet portal site)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Recommendations summary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Purpose of planning and goals of successful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meaningful planning process fosters accountability, improves effectiveness, and provides opportunities to recognize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Relationship of annual planning to accreditation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Documentation: system, requested information, planning repository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NWCCU Accreditation: </a:t>
            </a:r>
            <a:br>
              <a:rPr lang="en-US" dirty="0" smtClean="0"/>
            </a:br>
            <a:r>
              <a:rPr lang="en-US" dirty="0" smtClean="0"/>
              <a:t>Emphasis on Institutional Planning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3.A.1. </a:t>
            </a:r>
            <a:r>
              <a:rPr lang="en-US" dirty="0"/>
              <a:t>The institution engages in </a:t>
            </a:r>
            <a:r>
              <a:rPr lang="en-US" b="1" dirty="0"/>
              <a:t>ongoing, purposeful, systematic, integrated, and comprehensive planning</a:t>
            </a:r>
            <a:r>
              <a:rPr lang="en-US" dirty="0"/>
              <a:t> that leads to fulfillment of its mission. Its plans are implemented and made available to appropriate constituencies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3.A.2. </a:t>
            </a:r>
            <a:r>
              <a:rPr lang="en-US" dirty="0"/>
              <a:t>The institution’s comprehensive planning process is </a:t>
            </a:r>
            <a:r>
              <a:rPr lang="en-US" b="1" dirty="0"/>
              <a:t>broad-based</a:t>
            </a:r>
            <a:r>
              <a:rPr lang="en-US" dirty="0"/>
              <a:t> and offers </a:t>
            </a:r>
            <a:r>
              <a:rPr lang="en-US" b="1" dirty="0"/>
              <a:t>opportunities for input by appropriate constituencies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3.A.3. The </a:t>
            </a:r>
            <a:r>
              <a:rPr lang="en-US" dirty="0"/>
              <a:t>institution’s comprehensive planning process </a:t>
            </a:r>
            <a:r>
              <a:rPr lang="en-US" dirty="0" smtClean="0"/>
              <a:t>that </a:t>
            </a:r>
            <a:r>
              <a:rPr lang="en-US" dirty="0"/>
              <a:t>are analyzed and used to evaluate fulfillment is </a:t>
            </a:r>
            <a:r>
              <a:rPr lang="en-US" b="1" dirty="0"/>
              <a:t>informed by the collection of appropriately defined data </a:t>
            </a:r>
            <a:r>
              <a:rPr lang="en-US" dirty="0" smtClean="0"/>
              <a:t>of </a:t>
            </a:r>
            <a:r>
              <a:rPr lang="en-US" dirty="0"/>
              <a:t>its mission.</a:t>
            </a:r>
          </a:p>
        </p:txBody>
      </p:sp>
    </p:spTree>
    <p:extLst>
      <p:ext uri="{BB962C8B-B14F-4D97-AF65-F5344CB8AC3E}">
        <p14:creationId xmlns:p14="http://schemas.microsoft.com/office/powerpoint/2010/main" val="18891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NWCCU Accreditation: </a:t>
            </a:r>
            <a:br>
              <a:rPr lang="en-US" dirty="0"/>
            </a:br>
            <a:r>
              <a:rPr lang="en-US" dirty="0"/>
              <a:t>Emphasis on Institutional </a:t>
            </a:r>
            <a:r>
              <a:rPr lang="en-US" dirty="0" smtClean="0"/>
              <a:t>Planning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3.A.4. </a:t>
            </a:r>
            <a:r>
              <a:rPr lang="en-US" dirty="0"/>
              <a:t>The institution’s comprehensive plan </a:t>
            </a:r>
            <a:r>
              <a:rPr lang="en-US" b="1" dirty="0"/>
              <a:t>articulates priorities and guides decisions on resource allocation</a:t>
            </a:r>
            <a:r>
              <a:rPr lang="en-US" dirty="0"/>
              <a:t> and application of institutional capacity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3.A.5. </a:t>
            </a:r>
            <a:r>
              <a:rPr lang="en-US" dirty="0"/>
              <a:t>The institution’s planning includes emergency preparedness and contingency planning for continuity and recovery of operations should catastrophic events significantly interrupt normal institutional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3.B. Core Theme Planning</a:t>
            </a:r>
          </a:p>
          <a:p>
            <a:r>
              <a:rPr lang="en-US" dirty="0" smtClean="0"/>
              <a:t>4.A. Assessment</a:t>
            </a:r>
          </a:p>
          <a:p>
            <a:r>
              <a:rPr lang="en-US" dirty="0" smtClean="0"/>
              <a:t>4.B. Improvement</a:t>
            </a:r>
          </a:p>
          <a:p>
            <a:r>
              <a:rPr lang="en-US" dirty="0" smtClean="0"/>
              <a:t>5.A. Mission Fulfillment</a:t>
            </a:r>
          </a:p>
          <a:p>
            <a:r>
              <a:rPr lang="en-US" dirty="0" smtClean="0"/>
              <a:t>5.B. Adaptation and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Demonstrate </a:t>
            </a:r>
            <a:r>
              <a:rPr lang="en-US" b="1" dirty="0"/>
              <a:t>the commitment and engagement of the President’s Cabinet leadership team in all aspects of annual planning.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Incorporate </a:t>
            </a:r>
            <a:r>
              <a:rPr lang="en-US" dirty="0"/>
              <a:t>presidential and vice presidential responses into the APTF recommendations to initiate a formal Annual Planning Process.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Place the responsibility for final unit clustering decisions on the President’s Cabinet leadership team.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Adopt a consistent template across academic and support units.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5-7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5. </a:t>
            </a:r>
            <a:r>
              <a:rPr lang="en-US" dirty="0" smtClean="0"/>
              <a:t>Form </a:t>
            </a:r>
            <a:r>
              <a:rPr lang="en-US" dirty="0"/>
              <a:t>task forces to make recommendations regarding next steps: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/>
              <a:t>Task force to propose recommendations about the relationship between annual planning and governance, including a system for feedback rolling up, down, and across the organizational structure.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/>
              <a:t>Task force to develop a template based on the elements listed in the Information Requested section (see below).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6</a:t>
            </a:r>
            <a:r>
              <a:rPr lang="en-US" dirty="0" smtClean="0"/>
              <a:t>. Use </a:t>
            </a:r>
            <a:r>
              <a:rPr lang="en-US" dirty="0"/>
              <a:t>the annual planning process, aligned with the budget schedule, to inform resource allocation.</a:t>
            </a:r>
          </a:p>
          <a:p>
            <a:pPr lvl="0"/>
            <a:r>
              <a:rPr lang="en-US" dirty="0" smtClean="0">
                <a:solidFill>
                  <a:srgbClr val="FFC000"/>
                </a:solidFill>
              </a:rPr>
              <a:t>7</a:t>
            </a:r>
            <a:r>
              <a:rPr lang="en-US" dirty="0" smtClean="0"/>
              <a:t>. </a:t>
            </a:r>
            <a:r>
              <a:rPr lang="en-US" b="1" dirty="0"/>
              <a:t>Use metrics for evidence-based decision making.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C000"/>
                </a:solidFill>
              </a:rPr>
              <a:t>8. </a:t>
            </a:r>
            <a:r>
              <a:rPr lang="en-US" b="1" dirty="0" smtClean="0"/>
              <a:t>Develop </a:t>
            </a:r>
            <a:r>
              <a:rPr lang="en-US" b="1" dirty="0"/>
              <a:t>a communication plan that establishes wide-spread understanding of the planning process, enabling a campus-wide cultural shift to planning and assessment.</a:t>
            </a:r>
          </a:p>
          <a:p>
            <a:pPr lvl="0"/>
            <a:r>
              <a:rPr lang="en-US" dirty="0" smtClean="0">
                <a:solidFill>
                  <a:srgbClr val="FFC000"/>
                </a:solidFill>
              </a:rPr>
              <a:t>9</a:t>
            </a:r>
            <a:r>
              <a:rPr lang="en-US" dirty="0" smtClean="0"/>
              <a:t>. </a:t>
            </a:r>
            <a:r>
              <a:rPr lang="en-US" b="1" dirty="0" smtClean="0"/>
              <a:t>Encourage </a:t>
            </a:r>
            <a:r>
              <a:rPr lang="en-US" b="1" dirty="0"/>
              <a:t>transparency on multiple levels.</a:t>
            </a:r>
          </a:p>
          <a:p>
            <a:pPr lvl="1"/>
            <a:r>
              <a:rPr lang="en-US" dirty="0"/>
              <a:t>Make unit plans broadly available to inform and to encourage collaboration.</a:t>
            </a:r>
          </a:p>
          <a:p>
            <a:pPr lvl="1"/>
            <a:r>
              <a:rPr lang="en-US" dirty="0"/>
              <a:t>Include annual planning accomplishments and challenges in the Annual Strategic Plan Review.</a:t>
            </a:r>
          </a:p>
          <a:p>
            <a:pPr lvl="1"/>
            <a:r>
              <a:rPr lang="en-US" dirty="0"/>
              <a:t>Provide rationale for budget decisions.</a:t>
            </a:r>
          </a:p>
          <a:p>
            <a:pPr lvl="0"/>
            <a:r>
              <a:rPr lang="en-US" dirty="0" smtClean="0">
                <a:solidFill>
                  <a:srgbClr val="FFC000"/>
                </a:solidFill>
              </a:rPr>
              <a:t>10. </a:t>
            </a:r>
            <a:r>
              <a:rPr lang="en-US" dirty="0" smtClean="0"/>
              <a:t>Ensure </a:t>
            </a:r>
            <a:r>
              <a:rPr lang="en-US" dirty="0"/>
              <a:t>that annual planning is mapped primarily onto the strategic plan and secondarily to other planning processes and goal statements, such as the president’s annual goals.</a:t>
            </a:r>
          </a:p>
          <a:p>
            <a:pPr lvl="0"/>
            <a:r>
              <a:rPr lang="en-US" dirty="0" smtClean="0">
                <a:solidFill>
                  <a:srgbClr val="FFC000"/>
                </a:solidFill>
              </a:rPr>
              <a:t>11. </a:t>
            </a:r>
            <a:r>
              <a:rPr lang="en-US" dirty="0" smtClean="0"/>
              <a:t>Schedule </a:t>
            </a:r>
            <a:r>
              <a:rPr lang="en-US" dirty="0"/>
              <a:t>a regular review of the annual planning process to include modifications based on user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/>
              <a:t>Incorporate presidential and vice presidential responses into the APTF recommendations to initiate a formal Annual Planning Process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5.  Form </a:t>
            </a:r>
            <a:r>
              <a:rPr lang="en-US" b="1" dirty="0"/>
              <a:t>task forces to make recommendations regarding next steps:</a:t>
            </a:r>
          </a:p>
          <a:p>
            <a:pPr lvl="1"/>
            <a:r>
              <a:rPr lang="en-US" sz="2000" b="1" dirty="0"/>
              <a:t>Task force to propose recommendations about the relationship between annual planning and governance, including a system for feedback rolling up, down, and across the organizational structure.</a:t>
            </a:r>
          </a:p>
          <a:p>
            <a:pPr lvl="1"/>
            <a:r>
              <a:rPr lang="en-US" sz="2000" b="1" dirty="0"/>
              <a:t>Task force to develop a template based on the elements listed in the Information Requested </a:t>
            </a:r>
            <a:r>
              <a:rPr lang="en-US" sz="2000" b="1" dirty="0" smtClean="0"/>
              <a:t>section.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562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Annual Planning Task Force (APTF) Recommendations</vt:lpstr>
      <vt:lpstr>APTF Membership</vt:lpstr>
      <vt:lpstr>Recommendation document (available at President’s Cabinet portal site)</vt:lpstr>
      <vt:lpstr>NWCCU Accreditation:  Emphasis on Institutional Planning 1</vt:lpstr>
      <vt:lpstr>NWCCU Accreditation:  Emphasis on Institutional Planning 2</vt:lpstr>
      <vt:lpstr>Recommendations 1-4</vt:lpstr>
      <vt:lpstr>Recommendations 5-7</vt:lpstr>
      <vt:lpstr>Recommendations 8-11</vt:lpstr>
      <vt:lpstr>Key Next Steps</vt:lpstr>
      <vt:lpstr>Comments</vt:lpstr>
    </vt:vector>
  </TitlesOfParts>
  <Company>Bellevue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Planning Task Force (APTF) Recommendations</dc:title>
  <dc:creator>Tracy Biga MacLean</dc:creator>
  <cp:lastModifiedBy>Tracy Biga MacLean</cp:lastModifiedBy>
  <cp:revision>4</cp:revision>
  <dcterms:created xsi:type="dcterms:W3CDTF">2014-11-17T21:51:50Z</dcterms:created>
  <dcterms:modified xsi:type="dcterms:W3CDTF">2014-12-15T16:24:39Z</dcterms:modified>
</cp:coreProperties>
</file>